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457" r:id="rId5"/>
    <p:sldId id="288" r:id="rId6"/>
    <p:sldId id="294" r:id="rId7"/>
    <p:sldId id="439" r:id="rId8"/>
    <p:sldId id="456" r:id="rId9"/>
    <p:sldId id="458" r:id="rId10"/>
    <p:sldId id="455" r:id="rId11"/>
    <p:sldId id="441" r:id="rId12"/>
    <p:sldId id="440" r:id="rId13"/>
    <p:sldId id="444" r:id="rId14"/>
    <p:sldId id="443" r:id="rId15"/>
    <p:sldId id="437" r:id="rId16"/>
    <p:sldId id="450" r:id="rId17"/>
    <p:sldId id="451" r:id="rId18"/>
    <p:sldId id="452" r:id="rId19"/>
    <p:sldId id="445" r:id="rId20"/>
    <p:sldId id="435" r:id="rId21"/>
    <p:sldId id="283" r:id="rId22"/>
    <p:sldId id="453" r:id="rId23"/>
    <p:sldId id="280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4A54A4"/>
    <a:srgbClr val="008BA4"/>
    <a:srgbClr val="5FC8B4"/>
    <a:srgbClr val="E64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56EBB-BD7C-45C1-A346-B33B031429D0}" v="88" dt="2024-05-29T14:13:45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EB060-C744-3A40-9C0D-EEB9A12D5DAB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25FFB-71A2-7A48-8ED9-6A49DB1FCCF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63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5FFB-71A2-7A48-8ED9-6A49DB1FCCF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54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5FFB-71A2-7A48-8ED9-6A49DB1FCCF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72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689179-4579-6800-F412-559E7B4F8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800" y="147600"/>
            <a:ext cx="8077200" cy="6565900"/>
          </a:xfrm>
          <a:prstGeom prst="rect">
            <a:avLst/>
          </a:prstGeom>
        </p:spPr>
      </p:pic>
      <p:sp>
        <p:nvSpPr>
          <p:cNvPr id="8" name="Graphic 9">
            <a:extLst>
              <a:ext uri="{FF2B5EF4-FFF2-40B4-BE49-F238E27FC236}">
                <a16:creationId xmlns:a16="http://schemas.microsoft.com/office/drawing/2014/main" id="{4B91D019-F99B-4657-9921-81A8627BFF3D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B25E7F-0E30-714C-A41C-149FA979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45131" y="2854073"/>
            <a:ext cx="4483942" cy="947977"/>
          </a:xfrm>
        </p:spPr>
        <p:txBody>
          <a:bodyPr anchor="b">
            <a:normAutofit/>
          </a:bodyPr>
          <a:lstStyle>
            <a:lvl1pPr algn="l">
              <a:defRPr sz="3800" b="1" i="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Contact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1DBE52A-66F7-C74C-A11E-971FB57F60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2058" y="4375229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+31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5470D075-0AD2-C447-BBC4-E28E135E01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2058" y="3973634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DD2BEF4F-64E8-664E-903F-B271BAD498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82058" y="4776824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@</a:t>
            </a:r>
            <a:r>
              <a:rPr lang="nl-NL" err="1"/>
              <a:t>tauw.com</a:t>
            </a:r>
            <a:endParaRPr lang="nl-NL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CAA8B9C-D755-1E46-965C-34DAAAA17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361E71C-1E3D-F14C-8AFB-EB3F99729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975" y="3045367"/>
            <a:ext cx="4968315" cy="751870"/>
          </a:xfrm>
          <a:prstGeom prst="rect">
            <a:avLst/>
          </a:prstGeom>
        </p:spPr>
      </p:pic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8D266225-8ADE-5741-8B30-6BE06EEF0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58" y="5167656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www.tauw.com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D6C9CC-66CD-4E07-8BFF-FF5EBBF2B9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38800" y="395997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EAEC950-60D1-450E-B4F5-E05C404B20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8800" y="4356187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9F9F18A-CE7A-4847-94E2-F739B18143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38800" y="475273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553CF7B0-0F19-47FD-92E7-E2DEC2E3DDD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38800" y="514861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44273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672A5-54E3-9A18-F119-0F053AEEF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800" y="147600"/>
            <a:ext cx="8071104" cy="6571488"/>
          </a:xfrm>
          <a:prstGeom prst="rect">
            <a:avLst/>
          </a:prstGeom>
        </p:spPr>
      </p:pic>
      <p:sp>
        <p:nvSpPr>
          <p:cNvPr id="6" name="Graphic 9">
            <a:extLst>
              <a:ext uri="{FF2B5EF4-FFF2-40B4-BE49-F238E27FC236}">
                <a16:creationId xmlns:a16="http://schemas.microsoft.com/office/drawing/2014/main" id="{4C57B7FC-7E72-D540-ABEE-F07FF87B2414}"/>
              </a:ext>
            </a:extLst>
          </p:cNvPr>
          <p:cNvSpPr/>
          <p:nvPr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4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68698-40A7-5F97-AFB4-D373D6898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800" y="146050"/>
            <a:ext cx="8077200" cy="6565900"/>
          </a:xfrm>
          <a:prstGeom prst="rect">
            <a:avLst/>
          </a:prstGeom>
        </p:spPr>
      </p:pic>
      <p:sp>
        <p:nvSpPr>
          <p:cNvPr id="8" name="Graphic 9">
            <a:extLst>
              <a:ext uri="{FF2B5EF4-FFF2-40B4-BE49-F238E27FC236}">
                <a16:creationId xmlns:a16="http://schemas.microsoft.com/office/drawing/2014/main" id="{41417F94-1A88-4DE7-A6BE-59A619379D3B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06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A721195-2821-E643-9603-0BE8E687B6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D72493FD-547E-4A83-9E71-B3FF3B988A95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58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 f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DE3EED-D93A-432A-A945-379777ABA4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87800" y="146050"/>
            <a:ext cx="8070850" cy="6572250"/>
          </a:xfrm>
          <a:custGeom>
            <a:avLst/>
            <a:gdLst>
              <a:gd name="connsiteX0" fmla="*/ 236668 w 8070850"/>
              <a:gd name="connsiteY0" fmla="*/ 0 h 6572250"/>
              <a:gd name="connsiteX1" fmla="*/ 7834183 w 8070850"/>
              <a:gd name="connsiteY1" fmla="*/ 0 h 6572250"/>
              <a:gd name="connsiteX2" fmla="*/ 8070850 w 8070850"/>
              <a:gd name="connsiteY2" fmla="*/ 236667 h 6572250"/>
              <a:gd name="connsiteX3" fmla="*/ 8070850 w 8070850"/>
              <a:gd name="connsiteY3" fmla="*/ 6335583 h 6572250"/>
              <a:gd name="connsiteX4" fmla="*/ 7834183 w 8070850"/>
              <a:gd name="connsiteY4" fmla="*/ 6572250 h 6572250"/>
              <a:gd name="connsiteX5" fmla="*/ 236668 w 8070850"/>
              <a:gd name="connsiteY5" fmla="*/ 6572250 h 6572250"/>
              <a:gd name="connsiteX6" fmla="*/ 0 w 8070850"/>
              <a:gd name="connsiteY6" fmla="*/ 6569318 h 6572250"/>
              <a:gd name="connsiteX7" fmla="*/ 0 w 8070850"/>
              <a:gd name="connsiteY7" fmla="*/ 6549459 h 6572250"/>
              <a:gd name="connsiteX8" fmla="*/ 20706 w 8070850"/>
              <a:gd name="connsiteY8" fmla="*/ 6453125 h 6572250"/>
              <a:gd name="connsiteX9" fmla="*/ 596092 w 8070850"/>
              <a:gd name="connsiteY9" fmla="*/ 5606907 h 6572250"/>
              <a:gd name="connsiteX10" fmla="*/ 1819010 w 8070850"/>
              <a:gd name="connsiteY10" fmla="*/ 4386636 h 6572250"/>
              <a:gd name="connsiteX11" fmla="*/ 2432899 w 8070850"/>
              <a:gd name="connsiteY11" fmla="*/ 3282403 h 6572250"/>
              <a:gd name="connsiteX12" fmla="*/ 1819010 w 8070850"/>
              <a:gd name="connsiteY12" fmla="*/ 2178169 h 6572250"/>
              <a:gd name="connsiteX13" fmla="*/ 596092 w 8070850"/>
              <a:gd name="connsiteY13" fmla="*/ 957899 h 6572250"/>
              <a:gd name="connsiteX14" fmla="*/ 20706 w 8070850"/>
              <a:gd name="connsiteY14" fmla="*/ 111681 h 6572250"/>
              <a:gd name="connsiteX15" fmla="*/ 0 w 8070850"/>
              <a:gd name="connsiteY15" fmla="*/ 15347 h 6572250"/>
              <a:gd name="connsiteX16" fmla="*/ 0 w 8070850"/>
              <a:gd name="connsiteY16" fmla="*/ 2932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70850" h="6572250">
                <a:moveTo>
                  <a:pt x="236668" y="0"/>
                </a:moveTo>
                <a:lnTo>
                  <a:pt x="7834183" y="0"/>
                </a:lnTo>
                <a:cubicBezTo>
                  <a:pt x="7964891" y="0"/>
                  <a:pt x="8070850" y="105959"/>
                  <a:pt x="8070850" y="236667"/>
                </a:cubicBezTo>
                <a:lnTo>
                  <a:pt x="8070850" y="6335583"/>
                </a:lnTo>
                <a:cubicBezTo>
                  <a:pt x="8070850" y="6466291"/>
                  <a:pt x="7964891" y="6572250"/>
                  <a:pt x="7834183" y="6572250"/>
                </a:cubicBezTo>
                <a:lnTo>
                  <a:pt x="236668" y="6572250"/>
                </a:lnTo>
                <a:lnTo>
                  <a:pt x="0" y="6569318"/>
                </a:lnTo>
                <a:lnTo>
                  <a:pt x="0" y="6549459"/>
                </a:lnTo>
                <a:lnTo>
                  <a:pt x="20706" y="6453125"/>
                </a:lnTo>
                <a:cubicBezTo>
                  <a:pt x="95432" y="6191639"/>
                  <a:pt x="283908" y="5919020"/>
                  <a:pt x="596092" y="5606907"/>
                </a:cubicBezTo>
                <a:lnTo>
                  <a:pt x="1819010" y="4386636"/>
                </a:lnTo>
                <a:cubicBezTo>
                  <a:pt x="2235255" y="3970486"/>
                  <a:pt x="2432899" y="3625357"/>
                  <a:pt x="2432899" y="3282403"/>
                </a:cubicBezTo>
                <a:cubicBezTo>
                  <a:pt x="2432899" y="2939448"/>
                  <a:pt x="2235255" y="2594320"/>
                  <a:pt x="1819010" y="2178169"/>
                </a:cubicBezTo>
                <a:lnTo>
                  <a:pt x="596092" y="957899"/>
                </a:lnTo>
                <a:cubicBezTo>
                  <a:pt x="283908" y="645786"/>
                  <a:pt x="95432" y="373167"/>
                  <a:pt x="20706" y="111681"/>
                </a:cubicBezTo>
                <a:lnTo>
                  <a:pt x="0" y="15347"/>
                </a:lnTo>
                <a:lnTo>
                  <a:pt x="0" y="2932"/>
                </a:lnTo>
                <a:close/>
              </a:path>
            </a:pathLst>
          </a:custGeom>
        </p:spPr>
        <p:txBody>
          <a:bodyPr wrap="none" tIns="720000" rIns="864000" anchor="ctr">
            <a:noAutofit/>
          </a:bodyPr>
          <a:lstStyle>
            <a:lvl1pPr marL="0" indent="0" algn="r">
              <a:buNone/>
              <a:defRPr lang="nl-NL" sz="2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image.	</a:t>
            </a:r>
            <a:br>
              <a:rPr lang="nl-NL"/>
            </a:br>
            <a:br>
              <a:rPr lang="nl-NL"/>
            </a:br>
            <a:r>
              <a:rPr lang="nl-NL"/>
              <a:t>Find your TAUW image in our Media bank</a:t>
            </a:r>
            <a:br>
              <a:rPr lang="nl-NL"/>
            </a:br>
            <a:r>
              <a:rPr lang="nl-NL"/>
              <a:t>&gt; inTAUW &gt; Favorites &gt; TAUW Media bank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5ABCD6F5-7365-477B-B28E-80BBFA76CC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9BC9DE1-B06F-48A3-AA05-F4B06BBC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page</a:t>
            </a:r>
          </a:p>
        </p:txBody>
      </p:sp>
      <p:pic>
        <p:nvPicPr>
          <p:cNvPr id="17" name="Graphic 16" descr="Tauw logo">
            <a:extLst>
              <a:ext uri="{FF2B5EF4-FFF2-40B4-BE49-F238E27FC236}">
                <a16:creationId xmlns:a16="http://schemas.microsoft.com/office/drawing/2014/main" id="{CC99372F-A097-490F-9981-046A8D85B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39449307-F19C-44FD-9054-E634C3E61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05E9D-C9EA-42AF-A70D-D01DEF0BB2D5}"/>
              </a:ext>
            </a:extLst>
          </p:cNvPr>
          <p:cNvSpPr/>
          <p:nvPr userDrawn="1"/>
        </p:nvSpPr>
        <p:spPr>
          <a:xfrm>
            <a:off x="5934075" y="-529528"/>
            <a:ext cx="5454650" cy="449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/>
              <a:t>Always </a:t>
            </a:r>
            <a:r>
              <a:rPr lang="nl-NL" sz="1400" err="1"/>
              <a:t>remove</a:t>
            </a:r>
            <a:r>
              <a:rPr lang="nl-NL" sz="1400"/>
              <a:t> </a:t>
            </a:r>
            <a:r>
              <a:rPr lang="nl-NL" sz="1400" err="1"/>
              <a:t>an</a:t>
            </a:r>
            <a:r>
              <a:rPr lang="nl-NL" sz="1400"/>
              <a:t> </a:t>
            </a:r>
            <a:r>
              <a:rPr lang="nl-NL" sz="1400" err="1"/>
              <a:t>existing</a:t>
            </a:r>
            <a:r>
              <a:rPr lang="nl-NL" sz="1400"/>
              <a:t> image </a:t>
            </a:r>
            <a:r>
              <a:rPr lang="nl-NL" sz="1400" err="1"/>
              <a:t>before</a:t>
            </a:r>
            <a:r>
              <a:rPr lang="nl-NL" sz="1400"/>
              <a:t> </a:t>
            </a:r>
            <a:r>
              <a:rPr lang="nl-NL" sz="1400" err="1"/>
              <a:t>adding</a:t>
            </a:r>
            <a:r>
              <a:rPr lang="nl-NL" sz="1400"/>
              <a:t> a new </a:t>
            </a:r>
            <a:r>
              <a:rPr lang="nl-NL" sz="1400" err="1"/>
              <a:t>one</a:t>
            </a:r>
            <a:r>
              <a:rPr lang="nl-NL" sz="1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193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4A54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9D74D6E-786D-8640-AD83-999A5F28E4B5}"/>
              </a:ext>
            </a:extLst>
          </p:cNvPr>
          <p:cNvCxnSpPr>
            <a:cxnSpLocks/>
          </p:cNvCxnSpPr>
          <p:nvPr userDrawn="1"/>
        </p:nvCxnSpPr>
        <p:spPr>
          <a:xfrm>
            <a:off x="1025013" y="5679665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8E1797-4F9C-4B10-8738-5BCFDBB8A2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42975" y="1825625"/>
            <a:ext cx="5095875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Click here to add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873E18-9911-4D86-9480-246377A43B9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0625" y="1825625"/>
            <a:ext cx="5095875" cy="35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Click icon to add content</a:t>
            </a:r>
          </a:p>
          <a:p>
            <a:pPr lvl="1"/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7DCD2-47E1-43E7-9AB7-C7B5169B4E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‹#›</a:t>
            </a:fld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231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4A54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9D74D6E-786D-8640-AD83-999A5F28E4B5}"/>
              </a:ext>
            </a:extLst>
          </p:cNvPr>
          <p:cNvCxnSpPr>
            <a:cxnSpLocks/>
          </p:cNvCxnSpPr>
          <p:nvPr userDrawn="1"/>
        </p:nvCxnSpPr>
        <p:spPr>
          <a:xfrm>
            <a:off x="1025013" y="5679665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C2514-DDF4-4DAC-8EB2-01BC4CCD4A5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6000" y="1825625"/>
            <a:ext cx="10508400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Click here to add text</a:t>
            </a:r>
          </a:p>
          <a:p>
            <a:pPr lvl="1"/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2231C-40C8-43CD-8AE1-D244898A4A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‹#›</a:t>
            </a:fld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66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4A54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C2514-DDF4-4DAC-8EB2-01BC4CCD4A5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6000" y="1825625"/>
            <a:ext cx="10508400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Click here to add text</a:t>
            </a:r>
          </a:p>
          <a:p>
            <a:pPr lvl="1"/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20992-62BE-4D9B-B103-FA95F61889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‹#›</a:t>
            </a:fld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95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0E615DC-9857-FB44-8E02-48BF4E759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9165" y="3767628"/>
            <a:ext cx="9144000" cy="52542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9165" y="2767246"/>
            <a:ext cx="9144000" cy="938602"/>
          </a:xfrm>
        </p:spPr>
        <p:txBody>
          <a:bodyPr anchor="b">
            <a:norm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Chapter</a:t>
            </a:r>
            <a:r>
              <a:rPr lang="nl-NL"/>
              <a:t> page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B502C62-585B-1B47-A691-99DFCEE5C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6321" r="28"/>
          <a:stretch/>
        </p:blipFill>
        <p:spPr>
          <a:xfrm>
            <a:off x="0" y="690496"/>
            <a:ext cx="1933200" cy="54770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83DC107-A9E5-3F41-A783-D48FAFE8EE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446" y="3060760"/>
            <a:ext cx="824854" cy="7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1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1BB08C-7CD5-2141-9EE7-87DF00E29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1411" y="6192000"/>
            <a:ext cx="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B289FB-C298-3344-8974-FF9AACDC3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46914" y="6192000"/>
            <a:ext cx="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D38E0D59-3C3C-A240-8AC1-71A64A27DE0E}" type="slidenum">
              <a:rPr lang="nl-NL" smtClean="0"/>
              <a:pPr/>
              <a:t>‹#›</a:t>
            </a:fld>
            <a:r>
              <a:rPr lang="nl-NL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BCF938-A373-024E-A9BF-4C9D26451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231" y="6192000"/>
            <a:ext cx="8748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F92498E-1155-004B-92D6-633F6811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36" y="365126"/>
            <a:ext cx="10515600" cy="571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907825-D658-FB4F-AF64-EE53A0567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692" y="1696667"/>
            <a:ext cx="10515600" cy="4224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6</a:t>
            </a:r>
          </a:p>
          <a:p>
            <a:pPr lvl="6"/>
            <a:r>
              <a:rPr lang="nl-NL"/>
              <a:t>7</a:t>
            </a:r>
          </a:p>
          <a:p>
            <a:pPr lvl="7"/>
            <a:r>
              <a:rPr lang="nl-NL"/>
              <a:t>8</a:t>
            </a:r>
          </a:p>
          <a:p>
            <a:pPr lvl="8"/>
            <a:r>
              <a:rPr lang="nl-NL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5414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2" r:id="rId3"/>
    <p:sldLayoutId id="2147483664" r:id="rId4"/>
    <p:sldLayoutId id="2147483668" r:id="rId5"/>
    <p:sldLayoutId id="2147483652" r:id="rId6"/>
    <p:sldLayoutId id="2147483667" r:id="rId7"/>
    <p:sldLayoutId id="2147483669" r:id="rId8"/>
    <p:sldLayoutId id="2147483659" r:id="rId9"/>
    <p:sldLayoutId id="214748366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4A54A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•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52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394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2736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078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g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8B1EA-B42A-457E-AC80-F03744514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142" y="4342447"/>
            <a:ext cx="4672262" cy="43479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accent1"/>
                </a:solidFill>
              </a:rPr>
              <a:t>30-5-2024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B678432-ED21-4358-BDFE-EE4954F5F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771" y="3897351"/>
            <a:ext cx="4672263" cy="544638"/>
          </a:xfrm>
        </p:spPr>
        <p:txBody>
          <a:bodyPr>
            <a:normAutofit/>
          </a:bodyPr>
          <a:lstStyle/>
          <a:p>
            <a:r>
              <a:rPr lang="nl-NL" dirty="0"/>
              <a:t>Jos Koopman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931A2D-EB5A-4B56-A953-83663E982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46" y="583019"/>
            <a:ext cx="6134921" cy="2845981"/>
          </a:xfrm>
        </p:spPr>
        <p:txBody>
          <a:bodyPr anchor="b">
            <a:normAutofit/>
          </a:bodyPr>
          <a:lstStyle/>
          <a:p>
            <a:r>
              <a:rPr lang="nl-NL" sz="3000" dirty="0"/>
              <a:t>PvE  Natuurvriendelijke oevers: een routekaart naar maatwerk </a:t>
            </a:r>
          </a:p>
        </p:txBody>
      </p:sp>
    </p:spTree>
    <p:extLst>
      <p:ext uri="{BB962C8B-B14F-4D97-AF65-F5344CB8AC3E}">
        <p14:creationId xmlns:p14="http://schemas.microsoft.com/office/powerpoint/2010/main" val="256388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031" y="-22207"/>
            <a:ext cx="10515600" cy="571341"/>
          </a:xfrm>
        </p:spPr>
        <p:txBody>
          <a:bodyPr>
            <a:normAutofit/>
          </a:bodyPr>
          <a:lstStyle/>
          <a:p>
            <a:r>
              <a:rPr lang="nl-NL" sz="2500" dirty="0"/>
              <a:t>Beslisboom 3: Inrichting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C0024-F78B-4E95-AC80-93C7A3AD5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14" y="678789"/>
            <a:ext cx="10515600" cy="365125"/>
          </a:xfrm>
        </p:spPr>
        <p:txBody>
          <a:bodyPr/>
          <a:lstStyle/>
          <a:p>
            <a:r>
              <a:rPr lang="nl-NL" sz="1800" b="0" dirty="0"/>
              <a:t>Doelvegetaties: Zes typen (structuren) gekoppeld aan doelen/functies en beheer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10</a:t>
            </a:fld>
            <a:r>
              <a:rPr lang="nl-NL" dirty="0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8" name="Picture 7" descr="Afbeelding met gras, water, buiten, rivier&#10;&#10;Automatisch gegenereerde beschrijving">
            <a:extLst>
              <a:ext uri="{FF2B5EF4-FFF2-40B4-BE49-F238E27FC236}">
                <a16:creationId xmlns:a16="http://schemas.microsoft.com/office/drawing/2014/main" id="{06CED0E6-EBE1-68C1-E134-7C6E93ECB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" y="1877388"/>
            <a:ext cx="2786380" cy="20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EC4AD9B4-81C7-75AD-B711-347657B64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15" y="1870808"/>
            <a:ext cx="2787650" cy="208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fbeelding met gras, buiten, veld, geel&#10;&#10;Automatisch gegenereerde beschrijving">
            <a:extLst>
              <a:ext uri="{FF2B5EF4-FFF2-40B4-BE49-F238E27FC236}">
                <a16:creationId xmlns:a16="http://schemas.microsoft.com/office/drawing/2014/main" id="{D332222A-3BB7-F5FD-5E32-FFCFE665BD6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" y="4391006"/>
            <a:ext cx="2786380" cy="20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fbeelding met buiten, gras, boom, plant&#10;&#10;Automatisch gegenereerde beschrijving">
            <a:extLst>
              <a:ext uri="{FF2B5EF4-FFF2-40B4-BE49-F238E27FC236}">
                <a16:creationId xmlns:a16="http://schemas.microsoft.com/office/drawing/2014/main" id="{7D00FEA5-7CC4-AA71-FB04-42C572CA234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86" y="4371473"/>
            <a:ext cx="2786380" cy="20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Sloot - Leestekens van het Landschap">
            <a:extLst>
              <a:ext uri="{FF2B5EF4-FFF2-40B4-BE49-F238E27FC236}">
                <a16:creationId xmlns:a16="http://schemas.microsoft.com/office/drawing/2014/main" id="{4A3790D1-7C10-1F55-1240-B9225347EFC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01" y="1870808"/>
            <a:ext cx="2786380" cy="20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Zo maak je een natuurvriendelijke oever - Hoogheemraadschap van Rijnland">
            <a:extLst>
              <a:ext uri="{FF2B5EF4-FFF2-40B4-BE49-F238E27FC236}">
                <a16:creationId xmlns:a16="http://schemas.microsoft.com/office/drawing/2014/main" id="{708C8367-413C-093D-4B4F-638812A97148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8"/>
          <a:stretch/>
        </p:blipFill>
        <p:spPr bwMode="auto">
          <a:xfrm>
            <a:off x="8838817" y="1870808"/>
            <a:ext cx="2786380" cy="2084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74414-71B8-9B72-35F6-ED462CC47570}"/>
              </a:ext>
            </a:extLst>
          </p:cNvPr>
          <p:cNvCxnSpPr>
            <a:cxnSpLocks/>
          </p:cNvCxnSpPr>
          <p:nvPr/>
        </p:nvCxnSpPr>
        <p:spPr>
          <a:xfrm>
            <a:off x="5740400" y="1087985"/>
            <a:ext cx="0" cy="57700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C380D3-52D4-CF23-3DD6-E012344B77FC}"/>
              </a:ext>
            </a:extLst>
          </p:cNvPr>
          <p:cNvCxnSpPr>
            <a:cxnSpLocks/>
          </p:cNvCxnSpPr>
          <p:nvPr/>
        </p:nvCxnSpPr>
        <p:spPr>
          <a:xfrm>
            <a:off x="8720667" y="1126108"/>
            <a:ext cx="0" cy="57318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63F7A00-41F6-9BE6-4138-FC42834A002C}"/>
              </a:ext>
            </a:extLst>
          </p:cNvPr>
          <p:cNvSpPr txBox="1"/>
          <p:nvPr/>
        </p:nvSpPr>
        <p:spPr>
          <a:xfrm>
            <a:off x="1511301" y="1118673"/>
            <a:ext cx="242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Terrestrische zone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A1F529-EE75-D32C-6360-EF20CCA17402}"/>
              </a:ext>
            </a:extLst>
          </p:cNvPr>
          <p:cNvSpPr txBox="1"/>
          <p:nvPr/>
        </p:nvSpPr>
        <p:spPr>
          <a:xfrm>
            <a:off x="6307667" y="1141945"/>
            <a:ext cx="242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Amfibische zone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512EF4-95E0-D882-990D-100B62358DC5}"/>
              </a:ext>
            </a:extLst>
          </p:cNvPr>
          <p:cNvSpPr txBox="1"/>
          <p:nvPr/>
        </p:nvSpPr>
        <p:spPr>
          <a:xfrm>
            <a:off x="9287934" y="1141945"/>
            <a:ext cx="242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Aquatische  zone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74F0F-277F-4277-AF15-BB178AADEFA2}"/>
              </a:ext>
            </a:extLst>
          </p:cNvPr>
          <p:cNvSpPr txBox="1"/>
          <p:nvPr/>
        </p:nvSpPr>
        <p:spPr>
          <a:xfrm>
            <a:off x="0" y="1595553"/>
            <a:ext cx="275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Vochtig bloemrijk graslandoever</a:t>
            </a:r>
            <a:endParaRPr lang="nl-NL" sz="14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9E9FD7-81BB-BF73-D31F-277592C52C85}"/>
              </a:ext>
            </a:extLst>
          </p:cNvPr>
          <p:cNvSpPr txBox="1"/>
          <p:nvPr/>
        </p:nvSpPr>
        <p:spPr>
          <a:xfrm>
            <a:off x="2810115" y="1586544"/>
            <a:ext cx="275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Struweel (</a:t>
            </a:r>
            <a:r>
              <a:rPr lang="nl-NL" sz="1400" dirty="0" err="1"/>
              <a:t>pleksgewijs</a:t>
            </a:r>
            <a:r>
              <a:rPr lang="nl-NL" sz="14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AA4A5-FDB9-8E5B-8A66-C7E1D21F5C7E}"/>
              </a:ext>
            </a:extLst>
          </p:cNvPr>
          <p:cNvSpPr txBox="1"/>
          <p:nvPr/>
        </p:nvSpPr>
        <p:spPr>
          <a:xfrm>
            <a:off x="18183" y="4083229"/>
            <a:ext cx="275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Riethooiland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79D8E9-0551-E23B-6356-1235E9D60ED5}"/>
              </a:ext>
            </a:extLst>
          </p:cNvPr>
          <p:cNvSpPr txBox="1"/>
          <p:nvPr/>
        </p:nvSpPr>
        <p:spPr>
          <a:xfrm>
            <a:off x="2889009" y="4054687"/>
            <a:ext cx="275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Rietruigte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65846-96C2-9485-4595-7D1AA1D1244D}"/>
              </a:ext>
            </a:extLst>
          </p:cNvPr>
          <p:cNvSpPr txBox="1"/>
          <p:nvPr/>
        </p:nvSpPr>
        <p:spPr>
          <a:xfrm>
            <a:off x="5860818" y="1563031"/>
            <a:ext cx="275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Helofytenbegroeiing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D84254-397C-E5ED-CEF3-FAB498387A3C}"/>
              </a:ext>
            </a:extLst>
          </p:cNvPr>
          <p:cNvSpPr txBox="1"/>
          <p:nvPr/>
        </p:nvSpPr>
        <p:spPr>
          <a:xfrm>
            <a:off x="8875184" y="1571519"/>
            <a:ext cx="275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Ondergedoken- drijfbladplanten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696ED1-06C2-924B-6BD8-4B01B358DF08}"/>
              </a:ext>
            </a:extLst>
          </p:cNvPr>
          <p:cNvCxnSpPr>
            <a:cxnSpLocks/>
          </p:cNvCxnSpPr>
          <p:nvPr/>
        </p:nvCxnSpPr>
        <p:spPr>
          <a:xfrm>
            <a:off x="0" y="1118673"/>
            <a:ext cx="0" cy="57543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64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C0024-F78B-4E95-AC80-93C7A3AD5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9810" y="576424"/>
            <a:ext cx="10515600" cy="365125"/>
          </a:xfrm>
        </p:spPr>
        <p:txBody>
          <a:bodyPr/>
          <a:lstStyle/>
          <a:p>
            <a:r>
              <a:rPr lang="nl-NL" b="0" dirty="0"/>
              <a:t>Profielen van een NVO – vier profielen (afstemmen op beheer en ecologisch functioneren)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825625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11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0242" name="Picture 2" descr="A diagram of a beach&#10;&#10;Description automatically generated">
            <a:extLst>
              <a:ext uri="{FF2B5EF4-FFF2-40B4-BE49-F238E27FC236}">
                <a16:creationId xmlns:a16="http://schemas.microsoft.com/office/drawing/2014/main" id="{87660B58-3BCA-3FD9-E3EB-EC26ED2E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81" y="1298948"/>
            <a:ext cx="9580614" cy="57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CE6AF34-6129-0E5E-DC3E-79C63F07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000" y="15125"/>
            <a:ext cx="10515600" cy="571500"/>
          </a:xfrm>
        </p:spPr>
        <p:txBody>
          <a:bodyPr>
            <a:normAutofit/>
          </a:bodyPr>
          <a:lstStyle/>
          <a:p>
            <a:r>
              <a:rPr lang="nl-NL" sz="2500" dirty="0"/>
              <a:t>Beslisboom 3: Inrichting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D9A5AF1-91F0-0AB7-9661-E7A7C2DC2313}"/>
              </a:ext>
            </a:extLst>
          </p:cNvPr>
          <p:cNvSpPr txBox="1">
            <a:spLocks/>
          </p:cNvSpPr>
          <p:nvPr/>
        </p:nvSpPr>
        <p:spPr>
          <a:xfrm>
            <a:off x="1009810" y="1110706"/>
            <a:ext cx="10515600" cy="571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4A54A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Flauwhellend</a:t>
            </a:r>
          </a:p>
        </p:txBody>
      </p:sp>
    </p:spTree>
    <p:extLst>
      <p:ext uri="{BB962C8B-B14F-4D97-AF65-F5344CB8AC3E}">
        <p14:creationId xmlns:p14="http://schemas.microsoft.com/office/powerpoint/2010/main" val="408627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Flauw hellende oever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C0024-F78B-4E95-AC80-93C7A3AD5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Hinderstein, Amsterdam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825625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12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8" name="Picture 7" descr="A grassy area with plants and a building&#10;&#10;Description automatically generated">
            <a:extLst>
              <a:ext uri="{FF2B5EF4-FFF2-40B4-BE49-F238E27FC236}">
                <a16:creationId xmlns:a16="http://schemas.microsoft.com/office/drawing/2014/main" id="{7D837ADF-4311-E2A8-CBA8-CAA30B4E9C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608" y="1650228"/>
            <a:ext cx="6876143" cy="51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0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464" y="552450"/>
            <a:ext cx="10515600" cy="571341"/>
          </a:xfrm>
        </p:spPr>
        <p:txBody>
          <a:bodyPr/>
          <a:lstStyle/>
          <a:p>
            <a:r>
              <a:rPr lang="nl-NL" dirty="0"/>
              <a:t>Plasbermprofiel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825625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13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1266" name="Picture 2" descr="Diagram of a soil erosion&#10;&#10;Description automatically generated with medium confidence">
            <a:extLst>
              <a:ext uri="{FF2B5EF4-FFF2-40B4-BE49-F238E27FC236}">
                <a16:creationId xmlns:a16="http://schemas.microsoft.com/office/drawing/2014/main" id="{F097A836-905C-851A-B1F2-D1D3A669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464" y="1046518"/>
            <a:ext cx="8579469" cy="559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8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3" y="563426"/>
            <a:ext cx="10515600" cy="571341"/>
          </a:xfrm>
        </p:spPr>
        <p:txBody>
          <a:bodyPr/>
          <a:lstStyle/>
          <a:p>
            <a:r>
              <a:rPr lang="nl-NL" dirty="0"/>
              <a:t>Drasberm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825625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14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2290" name="Picture 2" descr="Diagram of a water level diagram&#10;&#10;Description automatically generated with medium confidence">
            <a:extLst>
              <a:ext uri="{FF2B5EF4-FFF2-40B4-BE49-F238E27FC236}">
                <a16:creationId xmlns:a16="http://schemas.microsoft.com/office/drawing/2014/main" id="{3AF2B1E8-E25A-13BD-51F4-0E112C28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1103474"/>
            <a:ext cx="8687347" cy="57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724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47"/>
            <a:ext cx="10515600" cy="571341"/>
          </a:xfrm>
        </p:spPr>
        <p:txBody>
          <a:bodyPr/>
          <a:lstStyle/>
          <a:p>
            <a:r>
              <a:rPr lang="nl-NL" dirty="0"/>
              <a:t>Onderwaterbanket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6844" y="2112666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15</a:t>
            </a:fld>
            <a:r>
              <a:rPr lang="nl-NL" dirty="0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3314" name="Picture 2" descr="A diagram of a riverbed&#10;&#10;Description automatically generated">
            <a:extLst>
              <a:ext uri="{FF2B5EF4-FFF2-40B4-BE49-F238E27FC236}">
                <a16:creationId xmlns:a16="http://schemas.microsoft.com/office/drawing/2014/main" id="{77855D9C-CDFE-0565-8080-FA8D3B5DF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1"/>
          <a:stretch/>
        </p:blipFill>
        <p:spPr bwMode="auto">
          <a:xfrm>
            <a:off x="1057348" y="1127419"/>
            <a:ext cx="8812670" cy="50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beach&#10;&#10;Description automatically generated">
            <a:extLst>
              <a:ext uri="{FF2B5EF4-FFF2-40B4-BE49-F238E27FC236}">
                <a16:creationId xmlns:a16="http://schemas.microsoft.com/office/drawing/2014/main" id="{77EE253C-E80C-66B2-C6D4-F34FDF9537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98" y="1127419"/>
            <a:ext cx="8889420" cy="5129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2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891" y="0"/>
            <a:ext cx="10515600" cy="571341"/>
          </a:xfrm>
        </p:spPr>
        <p:txBody>
          <a:bodyPr>
            <a:normAutofit/>
          </a:bodyPr>
          <a:lstStyle/>
          <a:p>
            <a:r>
              <a:rPr lang="nl-NL" sz="2500" dirty="0"/>
              <a:t>Beslisboom 3: Inrichting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3555" y="1816100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16</a:t>
            </a:fld>
            <a:r>
              <a:rPr lang="nl-NL" dirty="0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3477" y="1995515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40285989-5BC6-D5D1-5B07-41342B7B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18" y="1124208"/>
            <a:ext cx="3234951" cy="56551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AACA1BC-ACBA-463E-DF7C-43F0E216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19" y="1124208"/>
            <a:ext cx="2623589" cy="565511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B274CA5-15FA-7686-CAAA-90F1EC46A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208" y="1124208"/>
            <a:ext cx="3074794" cy="55298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DA3851A-EA4A-6D67-1D61-3BDCE03BB3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975"/>
          <a:stretch/>
        </p:blipFill>
        <p:spPr>
          <a:xfrm>
            <a:off x="8634606" y="-94742"/>
            <a:ext cx="3227196" cy="117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14" y="306347"/>
            <a:ext cx="5669771" cy="571341"/>
          </a:xfrm>
        </p:spPr>
        <p:txBody>
          <a:bodyPr>
            <a:normAutofit fontScale="90000"/>
          </a:bodyPr>
          <a:lstStyle/>
          <a:p>
            <a:r>
              <a:rPr lang="nl-NL" dirty="0"/>
              <a:t>Algemene eisen (een kleine selectie)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17</a:t>
            </a:fld>
            <a:r>
              <a:rPr lang="nl-NL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C6685-DFDA-7802-4FD5-3CBD02CB12D7}"/>
              </a:ext>
            </a:extLst>
          </p:cNvPr>
          <p:cNvSpPr txBox="1"/>
          <p:nvPr/>
        </p:nvSpPr>
        <p:spPr>
          <a:xfrm>
            <a:off x="477365" y="1266538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Doelen en functie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Koppeling ontwerp en functie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r>
              <a:rPr lang="nl-NL" sz="1600" dirty="0"/>
              <a:t>Beschikbare ruimte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Genoeg ruimte -&gt; </a:t>
            </a:r>
            <a:r>
              <a:rPr lang="nl-NL" sz="1600" dirty="0">
                <a:solidFill>
                  <a:schemeClr val="accent1"/>
                </a:solidFill>
              </a:rPr>
              <a:t>flauwhellend profiel, </a:t>
            </a:r>
            <a:r>
              <a:rPr lang="nl-NL" sz="1600" dirty="0"/>
              <a:t>alle oeverzones vertegenwoordigd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Ruimtegebrek  -&gt; </a:t>
            </a:r>
            <a:r>
              <a:rPr lang="nl-NL" sz="1600" dirty="0">
                <a:solidFill>
                  <a:schemeClr val="accent1"/>
                </a:solidFill>
              </a:rPr>
              <a:t>getrapt profiel</a:t>
            </a:r>
            <a:r>
              <a:rPr lang="nl-NL" sz="1600" dirty="0"/>
              <a:t>, nadruk op één of twee oeverzones</a:t>
            </a:r>
          </a:p>
          <a:p>
            <a:pPr>
              <a:buClr>
                <a:schemeClr val="tx2"/>
              </a:buClr>
            </a:pPr>
            <a:endParaRPr lang="nl-NL" sz="1600" dirty="0"/>
          </a:p>
          <a:p>
            <a:r>
              <a:rPr lang="nl-NL" sz="1600" dirty="0"/>
              <a:t>Biotiek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Denk aan de ruimtelijke samenhang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Kies een inrichting en vegetatiestructuur waar doelsoorten zich thuis voelen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pPr>
              <a:buClr>
                <a:schemeClr val="tx2"/>
              </a:buClr>
            </a:pPr>
            <a:r>
              <a:rPr lang="nl-NL" sz="1600" dirty="0" err="1"/>
              <a:t>Abiotiek</a:t>
            </a:r>
            <a:r>
              <a:rPr lang="nl-NL" sz="1600" dirty="0"/>
              <a:t>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Benut abiotische waarde </a:t>
            </a:r>
          </a:p>
          <a:p>
            <a:endParaRPr lang="nl-NL" sz="1600" dirty="0"/>
          </a:p>
          <a:p>
            <a:r>
              <a:rPr lang="nl-NL" sz="1600" dirty="0"/>
              <a:t>Beheer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spontane ontwikkeling heeft de voorkeur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bereikbaarheid voor maaimachines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afgestemd op de doelvegetaties</a:t>
            </a:r>
          </a:p>
        </p:txBody>
      </p:sp>
      <p:pic>
        <p:nvPicPr>
          <p:cNvPr id="8" name="Picture 7" descr="A small pond with yellow flowers&#10;&#10;Description automatically generated">
            <a:extLst>
              <a:ext uri="{FF2B5EF4-FFF2-40B4-BE49-F238E27FC236}">
                <a16:creationId xmlns:a16="http://schemas.microsoft.com/office/drawing/2014/main" id="{0F9158EA-E6EF-BB23-0B3A-8B9711BB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958" y="2325811"/>
            <a:ext cx="3676851" cy="275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020E47-6107-53EB-27DD-71DBF6BE6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3087" y="-98513"/>
            <a:ext cx="3414720" cy="1202266"/>
          </a:xfrm>
          <a:prstGeom prst="rect">
            <a:avLst/>
          </a:prstGeom>
        </p:spPr>
      </p:pic>
      <p:pic>
        <p:nvPicPr>
          <p:cNvPr id="9" name="Picture 8" descr="A river with grass and trees&#10;&#10;Description automatically generated">
            <a:extLst>
              <a:ext uri="{FF2B5EF4-FFF2-40B4-BE49-F238E27FC236}">
                <a16:creationId xmlns:a16="http://schemas.microsoft.com/office/drawing/2014/main" id="{6BFD1EDA-C9B6-7486-6D4C-DCD9B954F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176" y="1596431"/>
            <a:ext cx="5530459" cy="4147844"/>
          </a:xfrm>
          <a:prstGeom prst="rect">
            <a:avLst/>
          </a:prstGeom>
        </p:spPr>
      </p:pic>
      <p:pic>
        <p:nvPicPr>
          <p:cNvPr id="10" name="Picture 9" descr="A pond with grass and flowers&#10;&#10;Description automatically generated">
            <a:extLst>
              <a:ext uri="{FF2B5EF4-FFF2-40B4-BE49-F238E27FC236}">
                <a16:creationId xmlns:a16="http://schemas.microsoft.com/office/drawing/2014/main" id="{14AE88E1-DB01-0332-30FB-1213D3449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41" y="1596431"/>
            <a:ext cx="5530459" cy="414784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F92C2A-2B3D-CB16-A207-A8FCB9EE0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4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78DB86-C1D5-41BA-AB2B-E7F8D122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500" dirty="0"/>
              <a:t>Specifieke eisen per oever profiel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C1E2B1-AFC9-4B6E-A902-368A59DB75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b="0" dirty="0"/>
              <a:t>Voorbeeld plasberm met vooroever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75BE7E-ED9D-42F9-849E-B49746644D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18</a:t>
            </a:fld>
            <a:r>
              <a:rPr lang="nl-NL"/>
              <a:t>.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F84E88F-C681-7400-89D4-A351C610237D}"/>
              </a:ext>
            </a:extLst>
          </p:cNvPr>
          <p:cNvSpPr txBox="1">
            <a:spLocks/>
          </p:cNvSpPr>
          <p:nvPr/>
        </p:nvSpPr>
        <p:spPr>
          <a:xfrm>
            <a:off x="6270625" y="1825625"/>
            <a:ext cx="5095875" cy="3556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6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/>
              <a:t>	</a:t>
            </a:r>
          </a:p>
        </p:txBody>
      </p:sp>
      <p:pic>
        <p:nvPicPr>
          <p:cNvPr id="4" name="Content Placeholder 3" descr="A river with trees and plants&#10;&#10;Description automatically generated with medium confidence">
            <a:extLst>
              <a:ext uri="{FF2B5EF4-FFF2-40B4-BE49-F238E27FC236}">
                <a16:creationId xmlns:a16="http://schemas.microsoft.com/office/drawing/2014/main" id="{CCC75FBD-9D07-1ED6-496B-9813A2FA24B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" y="3603625"/>
            <a:ext cx="4810084" cy="3206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BAEEEF-159F-BD4B-474F-CC0C05074C7D}"/>
              </a:ext>
            </a:extLst>
          </p:cNvPr>
          <p:cNvSpPr txBox="1"/>
          <p:nvPr/>
        </p:nvSpPr>
        <p:spPr>
          <a:xfrm>
            <a:off x="930869" y="1713428"/>
            <a:ext cx="4990507" cy="189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l-NL" sz="1400" dirty="0">
                <a:effectLst/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Plasberm eis 4:</a:t>
            </a:r>
          </a:p>
          <a:p>
            <a:pPr marL="285750" indent="-285750">
              <a:lnSpc>
                <a:spcPts val="1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Wanneer de plasberm wordt aangelegd in combinatie met een bovenwaterbeschoeiing (vooroever) plaats dan openingen in de beschoeiing om de verbinding met de omgeving te behouden. Hanteer de volgende richtlijn:</a:t>
            </a:r>
          </a:p>
          <a:p>
            <a:pPr>
              <a:lnSpc>
                <a:spcPts val="1400"/>
              </a:lnSpc>
            </a:pPr>
            <a:r>
              <a:rPr lang="nl-NL" sz="1400" dirty="0">
                <a:effectLst/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lnSpc>
                <a:spcPts val="1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Plaats om de 25 meter aaneengesloten beschoeiing een opening van minimaal 1 m. Deze opening moet diep genoeg zijn (circa 30 cm onder het gemiddeld waterpeil) zodat vissen in en uit de plasberm kunnen bewegen</a:t>
            </a:r>
            <a:r>
              <a:rPr lang="nl-NL" sz="1400" dirty="0"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 descr="A diagram of a riverbed&#10;&#10;Description automatically generated">
            <a:extLst>
              <a:ext uri="{FF2B5EF4-FFF2-40B4-BE49-F238E27FC236}">
                <a16:creationId xmlns:a16="http://schemas.microsoft.com/office/drawing/2014/main" id="{071D1F03-357A-C672-F576-7F7F4C1BFE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4" y="1144343"/>
            <a:ext cx="5531485" cy="429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35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FD82-CAEF-0FE2-0250-087D87394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14" y="229694"/>
            <a:ext cx="10515600" cy="571341"/>
          </a:xfrm>
        </p:spPr>
        <p:txBody>
          <a:bodyPr/>
          <a:lstStyle/>
          <a:p>
            <a:r>
              <a:rPr lang="nl-NL" dirty="0"/>
              <a:t>Veel plezier en succes met aanleggen van </a:t>
            </a:r>
            <a:r>
              <a:rPr lang="nl-NL" dirty="0" err="1"/>
              <a:t>NVO’s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F5D85-E36E-AF5B-F027-03B2C927DB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8800" y="1137160"/>
            <a:ext cx="10515600" cy="365125"/>
          </a:xfrm>
        </p:spPr>
        <p:txBody>
          <a:bodyPr/>
          <a:lstStyle/>
          <a:p>
            <a:r>
              <a:rPr lang="nl-NL" dirty="0"/>
              <a:t>Gebruik het PvE als routekaart tot een functioneel NVO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343B8-DD04-FFD5-79EF-16F143852B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19</a:t>
            </a:fld>
            <a:r>
              <a:rPr lang="nl-NL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04E46-0A76-2136-0F4C-F388023BC0E8}"/>
              </a:ext>
            </a:extLst>
          </p:cNvPr>
          <p:cNvSpPr txBox="1"/>
          <p:nvPr/>
        </p:nvSpPr>
        <p:spPr>
          <a:xfrm>
            <a:off x="534230" y="1846928"/>
            <a:ext cx="321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Via het beheer stuur je de vegetatiestructuur!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F5C0F-C896-B082-D009-3E3625877480}"/>
              </a:ext>
            </a:extLst>
          </p:cNvPr>
          <p:cNvSpPr txBox="1"/>
          <p:nvPr/>
        </p:nvSpPr>
        <p:spPr>
          <a:xfrm>
            <a:off x="8231474" y="1868752"/>
            <a:ext cx="321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Creëer een leefomgeving waar je doelsoorten zich thuis voelen!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79739-825F-3766-A88F-059EC50D4757}"/>
              </a:ext>
            </a:extLst>
          </p:cNvPr>
          <p:cNvSpPr txBox="1"/>
          <p:nvPr/>
        </p:nvSpPr>
        <p:spPr>
          <a:xfrm>
            <a:off x="4489537" y="2924047"/>
            <a:ext cx="321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Benut ecologische kansen!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24387-7249-9F24-583C-545B249D9353}"/>
              </a:ext>
            </a:extLst>
          </p:cNvPr>
          <p:cNvSpPr txBox="1"/>
          <p:nvPr/>
        </p:nvSpPr>
        <p:spPr>
          <a:xfrm>
            <a:off x="7333988" y="4065919"/>
            <a:ext cx="321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Maak verbinding met de omgeving!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D7712A-3CF9-02A5-A2ED-7EF2CAD1E9F0}"/>
              </a:ext>
            </a:extLst>
          </p:cNvPr>
          <p:cNvSpPr txBox="1"/>
          <p:nvPr/>
        </p:nvSpPr>
        <p:spPr>
          <a:xfrm>
            <a:off x="1142767" y="3622406"/>
            <a:ext cx="321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Betrek een ecoloog bij onze routekaart!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DE9E6-160A-B4A2-3A7D-42A78C2D0EB2}"/>
              </a:ext>
            </a:extLst>
          </p:cNvPr>
          <p:cNvSpPr txBox="1"/>
          <p:nvPr/>
        </p:nvSpPr>
        <p:spPr>
          <a:xfrm>
            <a:off x="928800" y="6005230"/>
            <a:ext cx="446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1"/>
                </a:solidFill>
              </a:rPr>
              <a:t>Tijd voor vragen?</a:t>
            </a:r>
          </a:p>
        </p:txBody>
      </p:sp>
    </p:spTree>
    <p:extLst>
      <p:ext uri="{BB962C8B-B14F-4D97-AF65-F5344CB8AC3E}">
        <p14:creationId xmlns:p14="http://schemas.microsoft.com/office/powerpoint/2010/main" val="388173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C8036CE-207F-4DE2-BCD3-0E6C62C3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NVO’s – al 34 jaar een begrip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EA8B7A-589D-4A0E-B4DC-489CB5848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Eerste publicatie in 1990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D451E2-4107-45C6-9424-C676293BE5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NL" dirty="0"/>
              <a:t>Veel handleidingen</a:t>
            </a:r>
          </a:p>
          <a:p>
            <a:r>
              <a:rPr lang="nl-NL" dirty="0"/>
              <a:t>Veel meningen en ervaringen </a:t>
            </a:r>
          </a:p>
          <a:p>
            <a:r>
              <a:rPr lang="nl-NL" dirty="0"/>
              <a:t>Maar hoe wordt je wijs uit al die publicaties en hoe kies je een oever?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D3348E-0E37-1900-FEC9-8AB48ED2D96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930039" y="1179686"/>
            <a:ext cx="5095875" cy="233523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4F04B-7387-4272-9E48-9CF4E9EB3C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2</a:t>
            </a:fld>
            <a:r>
              <a:rPr lang="nl-NL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5C449-C039-CC21-8EFB-B170CACA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293" y="3816916"/>
            <a:ext cx="3643821" cy="1409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EE0EC9-F78C-D299-9954-3A917828C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8664" y="3769530"/>
            <a:ext cx="2660186" cy="30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0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E5B2477D-99E4-4725-99C5-8976E093B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8FCFE0A-B439-40F1-B744-2E33CCA4B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+31 0653333954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C3A3C82-D68C-4319-9443-EBB1BC8E51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Jos Koopman 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E964EC7-62E4-4A24-A7DE-5615A90FCA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jos/.koopman@tauw.com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4034952-A838-466C-BB04-39D3A8EC7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311E05FA-621A-4E2C-8537-43AD8FCB12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3B84AF80-943A-4C68-BB9C-09F46B6E27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D5F3412-38CE-4A02-86A3-36AED58590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51C72B88-FDD7-400A-8081-F5E892B777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90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14" y="306347"/>
            <a:ext cx="10515600" cy="571341"/>
          </a:xfrm>
        </p:spPr>
        <p:txBody>
          <a:bodyPr anchor="ctr">
            <a:normAutofit/>
          </a:bodyPr>
          <a:lstStyle/>
          <a:p>
            <a:r>
              <a:rPr lang="nl-NL" dirty="0"/>
              <a:t>Waarom dit </a:t>
            </a:r>
            <a:r>
              <a:rPr lang="nl-NL" dirty="0" err="1"/>
              <a:t>PvE</a:t>
            </a:r>
            <a:r>
              <a:rPr lang="nl-NL" dirty="0"/>
              <a:t> Natuurvriendelijke oevers?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C0024-F78B-4E95-AC80-93C7A3AD5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869" y="1285103"/>
            <a:ext cx="10515600" cy="365125"/>
          </a:xfrm>
        </p:spPr>
        <p:txBody>
          <a:bodyPr>
            <a:normAutofit/>
          </a:bodyPr>
          <a:lstStyle/>
          <a:p>
            <a:endParaRPr lang="nl-NL" sz="1900"/>
          </a:p>
          <a:p>
            <a:endParaRPr lang="nl-NL" sz="1900" b="0"/>
          </a:p>
          <a:p>
            <a:endParaRPr lang="nl-NL" sz="19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546914" y="6192000"/>
            <a:ext cx="80688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38E0D59-3C3C-A240-8AC1-71A64A27DE0E}" type="slidenum">
              <a:rPr lang="nl-NL" smtClean="0"/>
              <a:pPr>
                <a:spcAft>
                  <a:spcPts val="600"/>
                </a:spcAft>
              </a:pPr>
              <a:t>3</a:t>
            </a:fld>
            <a:r>
              <a:rPr lang="nl-NL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13578-8CA1-6868-1D66-6B7BA5DE0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" t="267" r="-3" b="7518"/>
          <a:stretch/>
        </p:blipFill>
        <p:spPr>
          <a:xfrm>
            <a:off x="6374486" y="1825625"/>
            <a:ext cx="5059628" cy="3556000"/>
          </a:xfrm>
          <a:prstGeom prst="rect">
            <a:avLst/>
          </a:prstGeom>
          <a:noFill/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58041" y="1991297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D229391-F94B-8FFB-BE37-003A12F668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625" y="1825625"/>
            <a:ext cx="5157788" cy="3556000"/>
          </a:xfrm>
        </p:spPr>
        <p:txBody>
          <a:bodyPr>
            <a:normAutofit/>
          </a:bodyPr>
          <a:lstStyle/>
          <a:p>
            <a:r>
              <a:rPr lang="nl-NL" dirty="0"/>
              <a:t>Eenduidige werkwijze en proces om te komen tot (functionele, toetsbare en beheerbare) ontwerpen van NVO’s</a:t>
            </a:r>
          </a:p>
          <a:p>
            <a:pPr>
              <a:spcAft>
                <a:spcPts val="1000"/>
              </a:spcAft>
            </a:pPr>
            <a:r>
              <a:rPr lang="nl-NL" dirty="0"/>
              <a:t>Hulp om de beschikbare informatie te gebruiken</a:t>
            </a:r>
            <a:endParaRPr lang="nl-NL" dirty="0"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nl-NL" dirty="0">
                <a:cs typeface="Calibri" panose="020F0502020204030204" pitchFamily="34" charset="0"/>
              </a:rPr>
              <a:t>Maatwerk per locatie, waarbij kansen worden benut</a:t>
            </a:r>
          </a:p>
        </p:txBody>
      </p:sp>
    </p:spTree>
    <p:extLst>
      <p:ext uri="{BB962C8B-B14F-4D97-AF65-F5344CB8AC3E}">
        <p14:creationId xmlns:p14="http://schemas.microsoft.com/office/powerpoint/2010/main" val="3502646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Hoe werk het Programma van Eisen?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5166" y="1825625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4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1023699" y="1964237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6868D-2C14-0E5C-FB39-9B90F15F6C9F}"/>
              </a:ext>
            </a:extLst>
          </p:cNvPr>
          <p:cNvSpPr txBox="1"/>
          <p:nvPr/>
        </p:nvSpPr>
        <p:spPr>
          <a:xfrm>
            <a:off x="1023699" y="1170562"/>
            <a:ext cx="77149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Basis van het PvE bestaat uit drie beslisbomen en een hoofdstuk met eisen:</a:t>
            </a:r>
          </a:p>
          <a:p>
            <a:endParaRPr lang="nl-NL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b="1" i="0" dirty="0">
                <a:effectLst/>
              </a:rPr>
              <a:t>Beslisboom 1 ‘Eigendom en Beheer’</a:t>
            </a:r>
          </a:p>
          <a:p>
            <a:pPr marL="285750" indent="-285750">
              <a:buClr>
                <a:srgbClr val="4A54A4"/>
              </a:buClr>
              <a:buFont typeface="Arial" panose="020B0604020202020204" pitchFamily="34" charset="0"/>
              <a:buChar char="•"/>
            </a:pPr>
            <a:r>
              <a:rPr lang="nl-NL" sz="1800" b="1" i="0" dirty="0">
                <a:effectLst/>
              </a:rPr>
              <a:t>Beslisboom 2 ‘Haalbaarheid’ </a:t>
            </a:r>
          </a:p>
          <a:p>
            <a:pPr marL="285750" indent="-285750">
              <a:buClr>
                <a:srgbClr val="4A54A4"/>
              </a:buClr>
              <a:buFont typeface="Arial" panose="020B0604020202020204" pitchFamily="34" charset="0"/>
              <a:buChar char="•"/>
            </a:pPr>
            <a:r>
              <a:rPr lang="nl-NL" sz="1800" b="1" i="0" dirty="0">
                <a:effectLst/>
              </a:rPr>
              <a:t>Beslisboom 3 ‘Inrichting: </a:t>
            </a:r>
            <a:r>
              <a:rPr lang="nl-NL" b="1" dirty="0"/>
              <a:t>Type NVO </a:t>
            </a:r>
            <a:r>
              <a:rPr lang="nl-NL" sz="1800" b="1" i="0" dirty="0">
                <a:effectLst/>
              </a:rPr>
              <a:t>en Doelvegetatie’</a:t>
            </a:r>
          </a:p>
          <a:p>
            <a:pPr marL="285750" indent="-285750">
              <a:buClr>
                <a:srgbClr val="4A54A4"/>
              </a:buClr>
              <a:buFont typeface="Arial" panose="020B0604020202020204" pitchFamily="34" charset="0"/>
              <a:buChar char="•"/>
            </a:pPr>
            <a:r>
              <a:rPr lang="nl-NL" b="1" dirty="0"/>
              <a:t>Algemene en specifieke eisen per type NVO</a:t>
            </a:r>
            <a:r>
              <a:rPr lang="nl-NL" sz="1800" b="1" i="0" dirty="0">
                <a:effectLst/>
              </a:rPr>
              <a:t> </a:t>
            </a:r>
          </a:p>
          <a:p>
            <a:endParaRPr lang="nl-NL" sz="1800" b="1" i="0" dirty="0">
              <a:effectLst/>
              <a:latin typeface="Corbel" panose="020B0503020204020204" pitchFamily="34" charset="0"/>
            </a:endParaRPr>
          </a:p>
          <a:p>
            <a:endParaRPr lang="nl-NL" dirty="0"/>
          </a:p>
        </p:txBody>
      </p:sp>
      <p:pic>
        <p:nvPicPr>
          <p:cNvPr id="4098" name="Picture 2" descr="Text Box">
            <a:extLst>
              <a:ext uri="{FF2B5EF4-FFF2-40B4-BE49-F238E27FC236}">
                <a16:creationId xmlns:a16="http://schemas.microsoft.com/office/drawing/2014/main" id="{C7F21E42-561B-DAAE-C6A4-A6233727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7051" y="3217306"/>
            <a:ext cx="731520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4096">
            <a:extLst>
              <a:ext uri="{FF2B5EF4-FFF2-40B4-BE49-F238E27FC236}">
                <a16:creationId xmlns:a16="http://schemas.microsoft.com/office/drawing/2014/main" id="{02A5911B-6AD3-EC15-D8B9-32EA38204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8" y="3355418"/>
            <a:ext cx="8466665" cy="30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24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064" y="131836"/>
            <a:ext cx="10515600" cy="571341"/>
          </a:xfrm>
        </p:spPr>
        <p:txBody>
          <a:bodyPr>
            <a:normAutofit fontScale="90000"/>
          </a:bodyPr>
          <a:lstStyle/>
          <a:p>
            <a:r>
              <a:rPr lang="nl-NL" i="0" dirty="0">
                <a:solidFill>
                  <a:srgbClr val="1F497D"/>
                </a:solidFill>
                <a:effectLst/>
                <a:latin typeface="Arial headings"/>
              </a:rPr>
              <a:t>Beslisboom 1 ‘Eigendom en Beheer’</a:t>
            </a:r>
            <a:br>
              <a:rPr lang="nl-NL" b="1" i="0" dirty="0">
                <a:solidFill>
                  <a:srgbClr val="1F497D"/>
                </a:solidFill>
                <a:effectLst/>
                <a:latin typeface="Corbel" panose="020B0503020204020204" pitchFamily="34" charset="0"/>
              </a:rPr>
            </a:b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5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5846890-7E92-58F2-2E90-959D1E9586B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7408" y="-92041"/>
            <a:ext cx="2834392" cy="1186280"/>
          </a:xfrm>
          <a:prstGeom prst="rect">
            <a:avLst/>
          </a:prstGeom>
        </p:spPr>
      </p:pic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A15EEFE0-250E-915F-D087-3E7E1758B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51" y="1365951"/>
            <a:ext cx="8211989" cy="44855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556A54-0D62-9E15-FCD7-335D6E8556CC}"/>
              </a:ext>
            </a:extLst>
          </p:cNvPr>
          <p:cNvSpPr txBox="1"/>
          <p:nvPr/>
        </p:nvSpPr>
        <p:spPr>
          <a:xfrm>
            <a:off x="1838750" y="1327226"/>
            <a:ext cx="4905645" cy="4524315"/>
          </a:xfrm>
          <a:prstGeom prst="rect">
            <a:avLst/>
          </a:prstGeom>
          <a:solidFill>
            <a:srgbClr val="3333FF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Waterschap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BF010-4803-9E1F-06AA-11587513DCF2}"/>
              </a:ext>
            </a:extLst>
          </p:cNvPr>
          <p:cNvSpPr txBox="1"/>
          <p:nvPr/>
        </p:nvSpPr>
        <p:spPr>
          <a:xfrm>
            <a:off x="8174044" y="1365951"/>
            <a:ext cx="1931141" cy="4524315"/>
          </a:xfrm>
          <a:prstGeom prst="rect">
            <a:avLst/>
          </a:prstGeom>
          <a:solidFill>
            <a:srgbClr val="92D050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Gemeente 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88BCE-B8F5-CE5E-4962-C386E14E2B19}"/>
              </a:ext>
            </a:extLst>
          </p:cNvPr>
          <p:cNvSpPr txBox="1"/>
          <p:nvPr/>
        </p:nvSpPr>
        <p:spPr>
          <a:xfrm>
            <a:off x="6744396" y="1327225"/>
            <a:ext cx="1429648" cy="4524315"/>
          </a:xfrm>
          <a:prstGeom prst="rect">
            <a:avLst/>
          </a:prstGeom>
          <a:solidFill>
            <a:srgbClr val="FF0000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algn="ctr"/>
            <a:r>
              <a:rPr lang="nl-NL" dirty="0"/>
              <a:t>???</a:t>
            </a:r>
          </a:p>
          <a:p>
            <a:pPr algn="ctr"/>
            <a:endParaRPr lang="nl-NL" dirty="0"/>
          </a:p>
          <a:p>
            <a:pPr algn="ctr"/>
            <a:endParaRPr lang="nl-NL" dirty="0">
              <a:solidFill>
                <a:srgbClr val="FF0000"/>
              </a:solidFill>
            </a:endParaRP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  </a:t>
            </a:r>
          </a:p>
          <a:p>
            <a:pPr algn="ctr"/>
            <a:endParaRPr lang="nl-NL" dirty="0"/>
          </a:p>
        </p:txBody>
      </p:sp>
      <p:pic>
        <p:nvPicPr>
          <p:cNvPr id="14" name="Picture 2" descr="Illustratie van twee handen wijzen naar elkaar beschuldiging concept">
            <a:extLst>
              <a:ext uri="{FF2B5EF4-FFF2-40B4-BE49-F238E27FC236}">
                <a16:creationId xmlns:a16="http://schemas.microsoft.com/office/drawing/2014/main" id="{F0D464D5-FB3A-6805-FF72-7B8FCC84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76" y="3574210"/>
            <a:ext cx="1412687" cy="14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582" y="228067"/>
            <a:ext cx="10515600" cy="571341"/>
          </a:xfrm>
        </p:spPr>
        <p:txBody>
          <a:bodyPr>
            <a:normAutofit fontScale="90000"/>
          </a:bodyPr>
          <a:lstStyle/>
          <a:p>
            <a:r>
              <a:rPr lang="nl-NL" i="0" dirty="0">
                <a:solidFill>
                  <a:srgbClr val="1F497D"/>
                </a:solidFill>
                <a:effectLst/>
              </a:rPr>
              <a:t>Beslisboom 1 ‘Eigendom en Beheer</a:t>
            </a:r>
            <a:r>
              <a:rPr lang="nl-NL" b="1" i="0" dirty="0">
                <a:solidFill>
                  <a:srgbClr val="1F497D"/>
                </a:solidFill>
                <a:effectLst/>
              </a:rPr>
              <a:t>’</a:t>
            </a:r>
            <a:br>
              <a:rPr lang="nl-NL" b="1" i="0" dirty="0">
                <a:solidFill>
                  <a:srgbClr val="1F497D"/>
                </a:solidFill>
                <a:effectLst/>
                <a:latin typeface="Corbel" panose="020B0503020204020204" pitchFamily="34" charset="0"/>
              </a:rPr>
            </a:b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6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5846890-7E92-58F2-2E90-959D1E9586B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7408" y="-92041"/>
            <a:ext cx="2834392" cy="1186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7ABB8C-FB09-3CA1-AB61-6029BB1D6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8" y="1254280"/>
            <a:ext cx="9117646" cy="53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2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459AD-4939-828D-ECB2-EF6EEBC1E9F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E6894-CAA4-647B-1213-C93E50E34F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7</a:t>
            </a:fld>
            <a:r>
              <a:rPr lang="nl-NL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2990DE-9747-D2A6-B0C2-FA9399738CA9}"/>
              </a:ext>
            </a:extLst>
          </p:cNvPr>
          <p:cNvSpPr txBox="1">
            <a:spLocks/>
          </p:cNvSpPr>
          <p:nvPr/>
        </p:nvSpPr>
        <p:spPr>
          <a:xfrm>
            <a:off x="1004239" y="486956"/>
            <a:ext cx="10515600" cy="571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4A54A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Voorbeeld Plas-draszone </a:t>
            </a:r>
            <a:r>
              <a:rPr lang="nl-NL" dirty="0" err="1"/>
              <a:t>Dijksgracht</a:t>
            </a:r>
            <a:r>
              <a:rPr lang="nl-NL" dirty="0"/>
              <a:t>- Oost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0F91B7-6C69-6D75-5880-9D6C351564CD}"/>
              </a:ext>
            </a:extLst>
          </p:cNvPr>
          <p:cNvSpPr txBox="1">
            <a:spLocks/>
          </p:cNvSpPr>
          <p:nvPr/>
        </p:nvSpPr>
        <p:spPr>
          <a:xfrm>
            <a:off x="1092794" y="1293811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Eigendom/beheer: </a:t>
            </a:r>
            <a:r>
              <a:rPr lang="nl-NL" dirty="0" err="1"/>
              <a:t>Prorail</a:t>
            </a:r>
            <a:r>
              <a:rPr lang="nl-NL" dirty="0"/>
              <a:t>, gemeente Amsterdam, Waternet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CA3A7E8-1E3E-0BC2-4C47-8272BCCC3C52}"/>
              </a:ext>
            </a:extLst>
          </p:cNvPr>
          <p:cNvSpPr txBox="1">
            <a:spLocks/>
          </p:cNvSpPr>
          <p:nvPr/>
        </p:nvSpPr>
        <p:spPr>
          <a:xfrm>
            <a:off x="936000" y="1825625"/>
            <a:ext cx="10347576" cy="355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6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49543A-423D-118A-EA40-D02D605779E3}"/>
              </a:ext>
            </a:extLst>
          </p:cNvPr>
          <p:cNvSpPr txBox="1">
            <a:spLocks/>
          </p:cNvSpPr>
          <p:nvPr/>
        </p:nvSpPr>
        <p:spPr>
          <a:xfrm>
            <a:off x="10546914" y="6192000"/>
            <a:ext cx="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E0D59-3C3C-A240-8AC1-71A64A27DE0E}" type="slidenum">
              <a:rPr lang="nl-NL" smtClean="0"/>
              <a:pPr/>
              <a:t>7</a:t>
            </a:fld>
            <a:r>
              <a:rPr lang="nl-NL"/>
              <a:t>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A3F5ECA-E9FA-9AF7-A400-960391E5A4FA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63913-B6A7-45B6-C17A-5D2E5B7AA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24" y="1809778"/>
            <a:ext cx="4788628" cy="3238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B39C99-2535-F9D0-7FE5-21866F575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788" y="1738242"/>
            <a:ext cx="4849569" cy="311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9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58" y="170851"/>
            <a:ext cx="10515600" cy="571341"/>
          </a:xfrm>
        </p:spPr>
        <p:txBody>
          <a:bodyPr>
            <a:normAutofit fontScale="90000"/>
          </a:bodyPr>
          <a:lstStyle/>
          <a:p>
            <a:r>
              <a:rPr lang="nl-NL" sz="2800" i="0" dirty="0">
                <a:solidFill>
                  <a:srgbClr val="1F497D"/>
                </a:solidFill>
                <a:effectLst/>
                <a:latin typeface="Arial headings"/>
              </a:rPr>
              <a:t>Beslisboom 2 ‘Haalbaarheid’ </a:t>
            </a:r>
            <a:br>
              <a:rPr lang="nl-NL" sz="2800" b="1" i="0" dirty="0">
                <a:solidFill>
                  <a:srgbClr val="1F497D"/>
                </a:solidFill>
                <a:effectLst/>
                <a:latin typeface="Corbel" panose="020B0503020204020204" pitchFamily="34" charset="0"/>
              </a:rPr>
            </a:b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825625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8</a:t>
            </a:fld>
            <a:r>
              <a:rPr lang="nl-NL"/>
              <a:t>.</a:t>
            </a:r>
          </a:p>
        </p:txBody>
      </p:sp>
      <p:pic>
        <p:nvPicPr>
          <p:cNvPr id="7176" name="Afbeelding 876007100">
            <a:extLst>
              <a:ext uri="{FF2B5EF4-FFF2-40B4-BE49-F238E27FC236}">
                <a16:creationId xmlns:a16="http://schemas.microsoft.com/office/drawing/2014/main" id="{002C0E8C-F06E-8550-A39C-3EA93CF0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0" name="Rectangle 49">
            <a:extLst>
              <a:ext uri="{FF2B5EF4-FFF2-40B4-BE49-F238E27FC236}">
                <a16:creationId xmlns:a16="http://schemas.microsoft.com/office/drawing/2014/main" id="{36154F79-E4AB-2B53-9356-5DC0E3800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7191" name="Rectangle 72">
            <a:extLst>
              <a:ext uri="{FF2B5EF4-FFF2-40B4-BE49-F238E27FC236}">
                <a16:creationId xmlns:a16="http://schemas.microsoft.com/office/drawing/2014/main" id="{24DE2F25-911D-4AF3-55B4-531A9AB98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283" name="Picture 7282">
            <a:extLst>
              <a:ext uri="{FF2B5EF4-FFF2-40B4-BE49-F238E27FC236}">
                <a16:creationId xmlns:a16="http://schemas.microsoft.com/office/drawing/2014/main" id="{7EB058AA-AEC6-8DE9-8CED-95A904AA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54" y="1184035"/>
            <a:ext cx="10130851" cy="4508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EFE138-4B73-AEF5-274A-A05A6A094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1288" y="44466"/>
            <a:ext cx="2924783" cy="1114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16F4E-4BE1-3A50-F952-B25017D0B2CD}"/>
              </a:ext>
            </a:extLst>
          </p:cNvPr>
          <p:cNvSpPr txBox="1"/>
          <p:nvPr/>
        </p:nvSpPr>
        <p:spPr>
          <a:xfrm>
            <a:off x="2521528" y="1266157"/>
            <a:ext cx="133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Ruimte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98F78-CA4C-1C9A-47C7-59B410DCAD69}"/>
              </a:ext>
            </a:extLst>
          </p:cNvPr>
          <p:cNvSpPr txBox="1"/>
          <p:nvPr/>
        </p:nvSpPr>
        <p:spPr>
          <a:xfrm>
            <a:off x="3957782" y="1252559"/>
            <a:ext cx="154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Bereikbaar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CB8FA-F6E7-6F42-6590-AA122CC1ADC1}"/>
              </a:ext>
            </a:extLst>
          </p:cNvPr>
          <p:cNvSpPr txBox="1"/>
          <p:nvPr/>
        </p:nvSpPr>
        <p:spPr>
          <a:xfrm>
            <a:off x="6074339" y="1277792"/>
            <a:ext cx="202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rgbClr val="002060"/>
                </a:solidFill>
              </a:rPr>
              <a:t>Abiotiek</a:t>
            </a:r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74C1A-9677-6988-46E6-44A221DD0339}"/>
              </a:ext>
            </a:extLst>
          </p:cNvPr>
          <p:cNvSpPr txBox="1"/>
          <p:nvPr/>
        </p:nvSpPr>
        <p:spPr>
          <a:xfrm>
            <a:off x="8104029" y="1311562"/>
            <a:ext cx="202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Erosie</a:t>
            </a:r>
          </a:p>
        </p:txBody>
      </p:sp>
    </p:spTree>
    <p:extLst>
      <p:ext uri="{BB962C8B-B14F-4D97-AF65-F5344CB8AC3E}">
        <p14:creationId xmlns:p14="http://schemas.microsoft.com/office/powerpoint/2010/main" val="40883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C0024-F78B-4E95-AC80-93C7A3AD5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Aangelegde </a:t>
            </a:r>
            <a:r>
              <a:rPr lang="nl-NL" dirty="0" err="1"/>
              <a:t>nvo</a:t>
            </a:r>
            <a:r>
              <a:rPr lang="nl-NL" dirty="0"/>
              <a:t> bij veel schaduw en flinke watervogelpopulatie (Haarlem)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825625"/>
            <a:ext cx="10347576" cy="35560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9</a:t>
            </a:fld>
            <a:r>
              <a:rPr lang="nl-NL"/>
              <a:t>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BF01113-404A-EB6E-ED08-CA37E11E0E70}"/>
              </a:ext>
            </a:extLst>
          </p:cNvPr>
          <p:cNvSpPr txBox="1">
            <a:spLocks/>
          </p:cNvSpPr>
          <p:nvPr/>
        </p:nvSpPr>
        <p:spPr>
          <a:xfrm>
            <a:off x="930869" y="200398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1" i="0" kern="1200" baseline="0">
                <a:solidFill>
                  <a:srgbClr val="4A54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i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Tx/>
              <a:buNone/>
              <a:defRPr sz="2000" b="0" kern="1200" baseline="0">
                <a:solidFill>
                  <a:srgbClr val="008BA4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8" name="Picture 7" descr="A river running through a park&#10;&#10;Description automatically generated">
            <a:extLst>
              <a:ext uri="{FF2B5EF4-FFF2-40B4-BE49-F238E27FC236}">
                <a16:creationId xmlns:a16="http://schemas.microsoft.com/office/drawing/2014/main" id="{EE908E7E-D175-F87F-D0DB-F65A298C2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78" y="2003982"/>
            <a:ext cx="4884649" cy="3663487"/>
          </a:xfrm>
          <a:prstGeom prst="rect">
            <a:avLst/>
          </a:prstGeom>
        </p:spPr>
      </p:pic>
      <p:pic>
        <p:nvPicPr>
          <p:cNvPr id="10" name="Picture 9" descr="A close-up of a river&#10;&#10;Description automatically generated">
            <a:extLst>
              <a:ext uri="{FF2B5EF4-FFF2-40B4-BE49-F238E27FC236}">
                <a16:creationId xmlns:a16="http://schemas.microsoft.com/office/drawing/2014/main" id="{626257F9-5276-6903-6827-C8C427266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377" y="2003982"/>
            <a:ext cx="4884649" cy="36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905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Tauw2020">
      <a:dk1>
        <a:sysClr val="windowText" lastClr="000000"/>
      </a:dk1>
      <a:lt1>
        <a:sysClr val="window" lastClr="FFFFFF"/>
      </a:lt1>
      <a:dk2>
        <a:srgbClr val="4B55A5"/>
      </a:dk2>
      <a:lt2>
        <a:srgbClr val="E7E6E6"/>
      </a:lt2>
      <a:accent1>
        <a:srgbClr val="4B55A5"/>
      </a:accent1>
      <a:accent2>
        <a:srgbClr val="008CA5"/>
      </a:accent2>
      <a:accent3>
        <a:srgbClr val="A5A5A5"/>
      </a:accent3>
      <a:accent4>
        <a:srgbClr val="A5287D"/>
      </a:accent4>
      <a:accent5>
        <a:srgbClr val="5FC8B4"/>
      </a:accent5>
      <a:accent6>
        <a:srgbClr val="E64B78"/>
      </a:accent6>
      <a:hlink>
        <a:srgbClr val="4B55A5"/>
      </a:hlink>
      <a:folHlink>
        <a:srgbClr val="A528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uw.potx" id="{D7B3C337-5A34-40D6-9FD6-A97B48FD39CD}" vid="{1FFE98B0-5047-4233-8FF1-C315FDD743D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E758259C6D7D428867D5DE38040416" ma:contentTypeVersion="3" ma:contentTypeDescription="Create a new document." ma:contentTypeScope="" ma:versionID="08a63256d960c36923e48e684efb573e">
  <xsd:schema xmlns:xsd="http://www.w3.org/2001/XMLSchema" xmlns:xs="http://www.w3.org/2001/XMLSchema" xmlns:p="http://schemas.microsoft.com/office/2006/metadata/properties" xmlns:ns2="970988e9-7d0f-4399-a4a6-ab965e92849d" targetNamespace="http://schemas.microsoft.com/office/2006/metadata/properties" ma:root="true" ma:fieldsID="cb629433ecb7ea67ec662b4d65af1cdb" ns2:_="">
    <xsd:import namespace="970988e9-7d0f-4399-a4a6-ab965e9284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0988e9-7d0f-4399-a4a6-ab965e9284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10C963-5FE3-438B-8719-8EE05ADB70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6A5F7A-CB8E-46A9-992A-62B98EEB450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970988e9-7d0f-4399-a4a6-ab965e92849d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1AE1E8-1ADD-40D8-BD8C-3312D501A0BD}">
  <ds:schemaRefs>
    <ds:schemaRef ds:uri="970988e9-7d0f-4399-a4a6-ab965e9284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Tauw</Template>
  <TotalTime>0</TotalTime>
  <Words>536</Words>
  <Application>Microsoft Office PowerPoint</Application>
  <PresentationFormat>Widescreen</PresentationFormat>
  <Paragraphs>167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Aharoni</vt:lpstr>
      <vt:lpstr>Arial</vt:lpstr>
      <vt:lpstr>Arial Body</vt:lpstr>
      <vt:lpstr>Arial headings</vt:lpstr>
      <vt:lpstr>Calibri</vt:lpstr>
      <vt:lpstr>Corbel</vt:lpstr>
      <vt:lpstr>Kantoorthema</vt:lpstr>
      <vt:lpstr>PvE  Natuurvriendelijke oevers: een routekaart naar maatwerk </vt:lpstr>
      <vt:lpstr>NVO’s – al 34 jaar een begrip</vt:lpstr>
      <vt:lpstr>Waarom dit PvE Natuurvriendelijke oevers?</vt:lpstr>
      <vt:lpstr> Hoe werk het Programma van Eisen?</vt:lpstr>
      <vt:lpstr>Beslisboom 1 ‘Eigendom en Beheer’ </vt:lpstr>
      <vt:lpstr>Beslisboom 1 ‘Eigendom en Beheer’ </vt:lpstr>
      <vt:lpstr>PowerPoint Presentation</vt:lpstr>
      <vt:lpstr>Beslisboom 2 ‘Haalbaarheid’  </vt:lpstr>
      <vt:lpstr>Voorbeeld </vt:lpstr>
      <vt:lpstr>Beslisboom 3: Inrichting </vt:lpstr>
      <vt:lpstr>Beslisboom 3: Inrichting </vt:lpstr>
      <vt:lpstr>Flauw hellende oever</vt:lpstr>
      <vt:lpstr>Plasbermprofiel</vt:lpstr>
      <vt:lpstr>Drasberm</vt:lpstr>
      <vt:lpstr>Onderwaterbanket</vt:lpstr>
      <vt:lpstr>Beslisboom 3: Inrichting  </vt:lpstr>
      <vt:lpstr>Algemene eisen (een kleine selectie)</vt:lpstr>
      <vt:lpstr>Specifieke eisen per oever profiel</vt:lpstr>
      <vt:lpstr>Veel plezier en succes met aanleggen van NVO’s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Wilms</dc:creator>
  <cp:lastModifiedBy>Jos Koopman</cp:lastModifiedBy>
  <cp:revision>13</cp:revision>
  <dcterms:created xsi:type="dcterms:W3CDTF">2023-06-20T13:35:16Z</dcterms:created>
  <dcterms:modified xsi:type="dcterms:W3CDTF">2024-05-29T14:28:26Z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0x01010043E758259C6D7D428867D5DE38040416</vt:lpwstr>
  </property>
</Properties>
</file>